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2.png" ContentType="image/png"/>
  <Override PartName="/ppt/media/image70.png" ContentType="image/png"/>
  <Override PartName="/ppt/media/image66.png" ContentType="image/png"/>
  <Override PartName="/ppt/media/image65.png" ContentType="image/png"/>
  <Override PartName="/ppt/media/image62.tif" ContentType="image/tiff"/>
  <Override PartName="/ppt/media/image60.png" ContentType="image/png"/>
  <Override PartName="/ppt/media/image54.png" ContentType="image/png"/>
  <Override PartName="/ppt/media/image51.png" ContentType="image/png"/>
  <Override PartName="/ppt/media/image50.png" ContentType="image/png"/>
  <Override PartName="/ppt/media/image79.tif" ContentType="image/tiff"/>
  <Override PartName="/ppt/media/image49.png" ContentType="image/png"/>
  <Override PartName="/ppt/media/image48.tif" ContentType="image/tiff"/>
  <Override PartName="/ppt/media/image47.tif" ContentType="image/tiff"/>
  <Override PartName="/ppt/media/image21.png" ContentType="image/png"/>
  <Override PartName="/ppt/media/image56.png" ContentType="image/png"/>
  <Override PartName="/ppt/media/image6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64.png" ContentType="image/png"/>
  <Override PartName="/ppt/media/image19.tif" ContentType="image/tiff"/>
  <Override PartName="/ppt/media/image63.png" ContentType="image/png"/>
  <Override PartName="/ppt/media/image18.tif" ContentType="image/tiff"/>
  <Override PartName="/ppt/media/image17.tif" ContentType="image/tiff"/>
  <Override PartName="/ppt/media/image61.png" ContentType="image/png"/>
  <Override PartName="/ppt/media/image16.tif" ContentType="image/tiff"/>
  <Override PartName="/ppt/media/image14.tif" ContentType="image/tiff"/>
  <Override PartName="/ppt/media/image13.tif" ContentType="image/tiff"/>
  <Override PartName="/ppt/media/image12.tif" ContentType="image/tiff"/>
  <Override PartName="/ppt/media/image44.png" ContentType="image/png"/>
  <Override PartName="/ppt/media/image57.png" ContentType="image/png"/>
  <Override PartName="/ppt/media/image7.png" ContentType="image/png"/>
  <Override PartName="/ppt/media/image22.png" ContentType="image/png"/>
  <Override PartName="/ppt/media/image52.png" ContentType="image/png"/>
  <Override PartName="/ppt/media/image2.png" ContentType="image/png"/>
  <Override PartName="/ppt/media/image67.tif" ContentType="image/tiff"/>
  <Override PartName="/ppt/media/image37.png" ContentType="image/png"/>
  <Override PartName="/ppt/media/image3.png" ContentType="image/png"/>
  <Override PartName="/ppt/media/image68.tif" ContentType="image/tiff"/>
  <Override PartName="/ppt/media/image4.jpeg" ContentType="image/jpeg"/>
  <Override PartName="/ppt/media/image11.png" ContentType="image/png"/>
  <Override PartName="/ppt/media/image32.tif" ContentType="image/tiff"/>
  <Override PartName="/ppt/media/image74.png" ContentType="image/png"/>
  <Override PartName="/ppt/media/image29.tif" ContentType="image/tiff"/>
  <Override PartName="/ppt/media/image41.png" ContentType="image/png"/>
  <Override PartName="/ppt/media/image58.png" ContentType="image/png"/>
  <Override PartName="/ppt/media/image8.png" ContentType="image/png"/>
  <Override PartName="/ppt/media/image53.tif" ContentType="image/tiff"/>
  <Override PartName="/ppt/media/image23.png" ContentType="image/png"/>
  <Override PartName="/ppt/media/image31.tif" ContentType="image/tiff"/>
  <Override PartName="/ppt/media/image15.png" ContentType="image/png"/>
  <Override PartName="/ppt/media/image45.tif" ContentType="image/tiff"/>
  <Override PartName="/ppt/media/image24.tif" ContentType="image/tiff"/>
  <Override PartName="/ppt/media/image25.png" ContentType="image/png"/>
  <Override PartName="/ppt/media/image46.tif" ContentType="image/tiff"/>
  <Override PartName="/ppt/media/image71.png" ContentType="image/png"/>
  <Override PartName="/ppt/media/image26.tif" ContentType="image/tiff"/>
  <Override PartName="/ppt/media/image27.png" ContentType="image/png"/>
  <Override PartName="/ppt/media/image73.png" ContentType="image/png"/>
  <Override PartName="/ppt/media/image28.tif" ContentType="image/tiff"/>
  <Override PartName="/ppt/media/image59.png" ContentType="image/png"/>
  <Override PartName="/ppt/media/image9.png" ContentType="image/png"/>
  <Override PartName="/ppt/media/image30.tif" ContentType="image/tiff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1.jpeg" ContentType="image/jpeg"/>
  <Override PartName="/ppt/media/image38.tif" ContentType="image/tiff"/>
  <Override PartName="/ppt/media/image39.tif" ContentType="image/tiff"/>
  <Override PartName="/ppt/media/image69.png" ContentType="image/png"/>
  <Override PartName="/ppt/media/image10.png" ContentType="image/png"/>
  <Override PartName="/ppt/media/image40.tif" ContentType="image/tiff"/>
  <Override PartName="/ppt/media/image42.png" ContentType="image/png"/>
  <Override PartName="/ppt/media/image43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106AD46-CCD9-4944-877A-617675B6DFD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Leavitt’s law and a little patience while you take measurements of the period, you can easily get a reliable distance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method works both inside our galaxy and for other galaxies that have bright, luminous stars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Hubble did this with spectra, but this can also be calibrated (and has been refined) using cepheids and Type Ia supernovae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Calcium H and K lines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-Without knowing the distances to objects, we would be left with a very 2D picture of the universe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-In fact, that 2D view was considered correct for many years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-Many tried and failed to measure the distance to the celestial sphere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-Turns out that even Aristotle had good reason for believing that the geocentric model is correct…he was not able to observe parallax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-Copernicus also tried but failed to observe parallax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-wasn’t until 1838 that the first confirmed measurement of parallax was done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 few months later, a parallax was measured for alpha Centauri was published. This nearly won the award for closest star (and easiest to measure with parallax) but then proxima centauri was found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-At theta = 0.01” you can’t distinguish between the true motion of a star and fluctuations in the Earth’s atmosphere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Women in the early 1900s were not allowed to operate telescopes, so they were the barely paid human computers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Levitt was measuring stars in the SMC when she noticed the trend between luminosity/absolute magnitude and the period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270080" y="254160"/>
            <a:ext cx="10464480" cy="11302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70080" y="254160"/>
            <a:ext cx="10464480" cy="11302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rIns="0" tIns="0" bIns="0"/>
          <a:p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1307160" y="649080"/>
            <a:ext cx="10401120" cy="58561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Click to edit the outline text format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Second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Third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Fourth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Fifth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Sixth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Seventh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270080" y="6603840"/>
            <a:ext cx="10464480" cy="165060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</a:t>
            </a: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</a:t>
            </a: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</a:t>
            </a: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</a:t>
            </a: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</a:t>
            </a: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</a:t>
            </a: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</a:t>
            </a: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x</a:t>
            </a:r>
            <a:r>
              <a:rPr b="0" lang="en-US" sz="9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70080" y="8331120"/>
            <a:ext cx="10464480" cy="126972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Click to edit the outline text format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Second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Third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Fourth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Fifth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Sixth Outline Level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Seventh Outline LevelBody Level One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Two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Three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Four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b="0" lang="en-US" sz="40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Five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311880" y="9271080"/>
            <a:ext cx="37440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45a7de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Title Text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50760" rIns="50760" tIns="50760" bIns="5076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Click to edit the outline text format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Second Outline Level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Third Outline Level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Fourth Outline Level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Fifth Outline Level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Sixth Outline Level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Seventh Outline LevelBody Level One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1" marL="1270080" indent="-634680">
              <a:lnSpc>
                <a:spcPct val="100000"/>
              </a:lnSpc>
              <a:buBlip>
                <a:blip r:embed="rId4"/>
              </a:buBlip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Two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2" marL="1905120" indent="-634680">
              <a:lnSpc>
                <a:spcPct val="100000"/>
              </a:lnSpc>
              <a:buBlip>
                <a:blip r:embed="rId5"/>
              </a:buBlip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Three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3" marL="2540160" indent="-634680">
              <a:lnSpc>
                <a:spcPct val="100000"/>
              </a:lnSpc>
              <a:buBlip>
                <a:blip r:embed="rId6"/>
              </a:buBlip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Four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4" marL="3174840" indent="-634680">
              <a:lnSpc>
                <a:spcPct val="100000"/>
              </a:lnSpc>
              <a:buBlip>
                <a:blip r:embed="rId7"/>
              </a:buBlip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Five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6311880" y="9271080"/>
            <a:ext cx="374400" cy="35532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tif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tif"/><Relationship Id="rId6" Type="http://schemas.openxmlformats.org/officeDocument/2006/relationships/image" Target="../media/image68.tif"/><Relationship Id="rId7" Type="http://schemas.openxmlformats.org/officeDocument/2006/relationships/image" Target="../media/image69.png"/><Relationship Id="rId8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tif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tif"/><Relationship Id="rId2" Type="http://schemas.openxmlformats.org/officeDocument/2006/relationships/image" Target="../media/image14.tif"/><Relationship Id="rId3" Type="http://schemas.openxmlformats.org/officeDocument/2006/relationships/image" Target="../media/image15.png"/><Relationship Id="rId4" Type="http://schemas.openxmlformats.org/officeDocument/2006/relationships/image" Target="../media/image16.tif"/><Relationship Id="rId5" Type="http://schemas.openxmlformats.org/officeDocument/2006/relationships/image" Target="../media/image17.tif"/><Relationship Id="rId6" Type="http://schemas.openxmlformats.org/officeDocument/2006/relationships/image" Target="../media/image18.tif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tif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tif"/><Relationship Id="rId7" Type="http://schemas.openxmlformats.org/officeDocument/2006/relationships/image" Target="../media/image25.png"/><Relationship Id="rId8" Type="http://schemas.openxmlformats.org/officeDocument/2006/relationships/image" Target="../media/image26.tif"/><Relationship Id="rId9" Type="http://schemas.openxmlformats.org/officeDocument/2006/relationships/slideLayout" Target="../slideLayouts/slideLayout15.xml"/><Relationship Id="rId10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tif"/><Relationship Id="rId3" Type="http://schemas.openxmlformats.org/officeDocument/2006/relationships/image" Target="../media/image29.tif"/><Relationship Id="rId4" Type="http://schemas.openxmlformats.org/officeDocument/2006/relationships/image" Target="../media/image30.tif"/><Relationship Id="rId5" Type="http://schemas.openxmlformats.org/officeDocument/2006/relationships/image" Target="../media/image31.tif"/><Relationship Id="rId6" Type="http://schemas.openxmlformats.org/officeDocument/2006/relationships/image" Target="../media/image32.tif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8.tif"/><Relationship Id="rId2" Type="http://schemas.openxmlformats.org/officeDocument/2006/relationships/image" Target="../media/image39.tif"/><Relationship Id="rId3" Type="http://schemas.openxmlformats.org/officeDocument/2006/relationships/image" Target="../media/image40.ti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tif"/><Relationship Id="rId4" Type="http://schemas.openxmlformats.org/officeDocument/2006/relationships/image" Target="../media/image46.tif"/><Relationship Id="rId5" Type="http://schemas.openxmlformats.org/officeDocument/2006/relationships/image" Target="../media/image47.tif"/><Relationship Id="rId6" Type="http://schemas.openxmlformats.org/officeDocument/2006/relationships/image" Target="../media/image48.tif"/><Relationship Id="rId7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tif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 rot="20394000">
            <a:off x="1807560" y="3662640"/>
            <a:ext cx="10464480" cy="16506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b"/>
          <a:p>
            <a:pPr>
              <a:lnSpc>
                <a:spcPct val="100000"/>
              </a:lnSpc>
            </a:pPr>
            <a:r>
              <a:rPr b="1" lang="en-US" sz="532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Measuring </a:t>
            </a:r>
            <a:r>
              <a:rPr b="1" lang="en-US" sz="532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
</a:t>
            </a:r>
            <a:r>
              <a:rPr b="1" lang="en-US" sz="532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Astronomical Distances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2413080" y="7877520"/>
            <a:ext cx="10464480" cy="17946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r">
              <a:lnSpc>
                <a:spcPct val="100000"/>
              </a:lnSpc>
            </a:pPr>
            <a:r>
              <a:rPr b="1" lang="en-US" sz="3209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Sydney Sherman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b="0" lang="en-US" sz="276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</a:t>
            </a:r>
            <a:r>
              <a:rPr b="0" lang="en-US" sz="2758" spc="-1" strike="noStrike" baseline="3100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nd</a:t>
            </a:r>
            <a:r>
              <a:rPr b="0" lang="en-US" sz="276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Year Graduate Student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b="0" lang="en-US" sz="276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Department of Astronomy 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b="0" lang="en-US" sz="276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University of Texas at Austin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82" name="pasted-image.tiff" descr=""/>
          <p:cNvPicPr/>
          <p:nvPr/>
        </p:nvPicPr>
        <p:blipFill>
          <a:blip r:embed="rId1"/>
          <a:srcRect l="3633" t="4332" r="7427" b="9184"/>
          <a:stretch/>
        </p:blipFill>
        <p:spPr>
          <a:xfrm rot="17747400">
            <a:off x="1698480" y="2156760"/>
            <a:ext cx="8674200" cy="843444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270080" y="-1332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Distance to Cepheids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73720" y="2259000"/>
            <a:ext cx="5555160" cy="1981080"/>
          </a:xfrm>
          <a:prstGeom prst="roundRect">
            <a:avLst>
              <a:gd name="adj" fmla="val 9614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Observe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1"/>
              </a:buBlip>
            </a:pPr>
            <a:r>
              <a:rPr b="0" lang="en-US" sz="3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Period of variability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2"/>
              </a:buBlip>
            </a:pPr>
            <a:r>
              <a:rPr b="0" lang="en-US" sz="3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Apparent magnitude (m)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549200" y="2049840"/>
            <a:ext cx="5082840" cy="2400120"/>
          </a:xfrm>
          <a:prstGeom prst="roundRect">
            <a:avLst>
              <a:gd name="adj" fmla="val 7937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Use Leavitt’s Law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b="0" lang="en-US" sz="3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Convert observed period into absolute magnitude (M)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960720" y="5516640"/>
            <a:ext cx="5555160" cy="3588840"/>
          </a:xfrm>
          <a:prstGeom prst="roundRect">
            <a:avLst>
              <a:gd name="adj" fmla="val 5308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Find Distance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4"/>
              </a:buBlip>
            </a:pPr>
            <a:r>
              <a:rPr b="0" lang="en-US" sz="3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Relate absolute magnitude and apparent magnitude to calculate distance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 - M = 5log(d) - 5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5"/>
          <a:stretch/>
        </p:blipFill>
        <p:spPr>
          <a:xfrm>
            <a:off x="6512400" y="3020760"/>
            <a:ext cx="952920" cy="45756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6"/>
          <a:stretch/>
        </p:blipFill>
        <p:spPr>
          <a:xfrm rot="8520000">
            <a:off x="7770960" y="4773600"/>
            <a:ext cx="1420560" cy="457560"/>
          </a:xfrm>
          <a:prstGeom prst="rect">
            <a:avLst/>
          </a:prstGeom>
          <a:ln>
            <a:noFill/>
          </a:ln>
        </p:spPr>
      </p:pic>
      <p:pic>
        <p:nvPicPr>
          <p:cNvPr id="210" name="pasted-image.tiff" descr=""/>
          <p:cNvPicPr/>
          <p:nvPr/>
        </p:nvPicPr>
        <p:blipFill>
          <a:blip r:embed="rId7"/>
          <a:stretch/>
        </p:blipFill>
        <p:spPr>
          <a:xfrm>
            <a:off x="-6480" y="3867120"/>
            <a:ext cx="1231560" cy="2018880"/>
          </a:xfrm>
          <a:prstGeom prst="rect">
            <a:avLst/>
          </a:prstGeom>
          <a:ln w="12600">
            <a:noFill/>
          </a:ln>
        </p:spPr>
      </p:pic>
      <p:sp>
        <p:nvSpPr>
          <p:cNvPr id="211" name="Line 5"/>
          <p:cNvSpPr/>
          <p:nvPr/>
        </p:nvSpPr>
        <p:spPr>
          <a:xfrm flipV="1">
            <a:off x="11139480" y="5241240"/>
            <a:ext cx="0" cy="143640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6"/>
          <p:cNvSpPr/>
          <p:nvPr/>
        </p:nvSpPr>
        <p:spPr>
          <a:xfrm>
            <a:off x="10846440" y="6486840"/>
            <a:ext cx="1841400" cy="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7"/>
          <p:cNvSpPr/>
          <p:nvPr/>
        </p:nvSpPr>
        <p:spPr>
          <a:xfrm flipV="1">
            <a:off x="11333160" y="5694480"/>
            <a:ext cx="867960" cy="509760"/>
          </a:xfrm>
          <a:prstGeom prst="line">
            <a:avLst/>
          </a:prstGeom>
          <a:ln w="63360">
            <a:solidFill>
              <a:srgbClr val="a91a5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8"/>
          <p:cNvSpPr/>
          <p:nvPr/>
        </p:nvSpPr>
        <p:spPr>
          <a:xfrm>
            <a:off x="11571120" y="6517800"/>
            <a:ext cx="392040" cy="57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635120" y="5534640"/>
            <a:ext cx="490680" cy="57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10428120" y="4948200"/>
            <a:ext cx="2406240" cy="2462760"/>
          </a:xfrm>
          <a:prstGeom prst="ellipse">
            <a:avLst/>
          </a:prstGeom>
          <a:noFill/>
          <a:ln w="255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Line 11"/>
          <p:cNvSpPr/>
          <p:nvPr/>
        </p:nvSpPr>
        <p:spPr>
          <a:xfrm flipV="1">
            <a:off x="10763280" y="4459320"/>
            <a:ext cx="859680" cy="860040"/>
          </a:xfrm>
          <a:prstGeom prst="line">
            <a:avLst/>
          </a:prstGeom>
          <a:ln w="255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12"/>
          <p:cNvSpPr/>
          <p:nvPr/>
        </p:nvSpPr>
        <p:spPr>
          <a:xfrm>
            <a:off x="11626560" y="4445640"/>
            <a:ext cx="912960" cy="912600"/>
          </a:xfrm>
          <a:prstGeom prst="line">
            <a:avLst/>
          </a:prstGeom>
          <a:ln w="255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pasted-image.tiff" descr=""/>
          <p:cNvPicPr/>
          <p:nvPr/>
        </p:nvPicPr>
        <p:blipFill>
          <a:blip r:embed="rId8"/>
          <a:srcRect l="2142" t="4198" r="6948" b="3969"/>
          <a:stretch/>
        </p:blipFill>
        <p:spPr>
          <a:xfrm>
            <a:off x="1894680" y="5556960"/>
            <a:ext cx="1841040" cy="185976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572120"/>
            <a:ext cx="12642840" cy="42580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4600" spc="-1" strike="noStrike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standard candle!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Brighter than cepheids 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1" marL="127008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33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Easily found in distant galaxies (out to 1 billion Parsecs)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Very reliable luminosity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lvl="1" marL="1270080" indent="-634680">
              <a:lnSpc>
                <a:spcPct val="100000"/>
              </a:lnSpc>
              <a:buBlip>
                <a:blip r:embed="rId4"/>
              </a:buBlip>
            </a:pPr>
            <a:r>
              <a:rPr b="0" lang="en-US" sz="33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Relate known luminosity, apparent magnitude, and distance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3787920" y="8946360"/>
            <a:ext cx="10170720" cy="91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900" spc="-1" strike="noStrike" u="sng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Downside</a:t>
            </a:r>
            <a:r>
              <a:rPr b="0" lang="en-US" sz="39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: They cannot be predicted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pasted-image.tiff" descr=""/>
          <p:cNvPicPr/>
          <p:nvPr/>
        </p:nvPicPr>
        <p:blipFill>
          <a:blip r:embed="rId5"/>
          <a:stretch/>
        </p:blipFill>
        <p:spPr>
          <a:xfrm>
            <a:off x="4490640" y="5722200"/>
            <a:ext cx="8313120" cy="3413880"/>
          </a:xfrm>
          <a:prstGeom prst="rect">
            <a:avLst/>
          </a:prstGeom>
          <a:ln w="12600">
            <a:noFill/>
          </a:ln>
        </p:spPr>
      </p:pic>
      <p:pic>
        <p:nvPicPr>
          <p:cNvPr id="224" name="pasted-image.tiff" descr=""/>
          <p:cNvPicPr/>
          <p:nvPr/>
        </p:nvPicPr>
        <p:blipFill>
          <a:blip r:embed="rId6"/>
          <a:stretch/>
        </p:blipFill>
        <p:spPr>
          <a:xfrm>
            <a:off x="482040" y="6037560"/>
            <a:ext cx="3873240" cy="34138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7"/>
          <a:stretch/>
        </p:blipFill>
        <p:spPr>
          <a:xfrm>
            <a:off x="469440" y="5718960"/>
            <a:ext cx="3898800" cy="383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9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Distances to Everything Else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5240" y="1746720"/>
            <a:ext cx="5488200" cy="34416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42720" indent="-342360">
              <a:lnSpc>
                <a:spcPct val="100000"/>
              </a:lnSpc>
              <a:buBlip>
                <a:blip r:embed="rId1"/>
              </a:buBlip>
            </a:pPr>
            <a:r>
              <a:rPr b="0" lang="en-US" sz="38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In 1920, Edwin Hubble noticed a clear relation between the recession velocity of galaxies and their distances 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28" name="Screen Shot 2016-07-03 at 12.25.49 AM.png" descr=""/>
          <p:cNvPicPr/>
          <p:nvPr/>
        </p:nvPicPr>
        <p:blipFill>
          <a:blip r:embed="rId2"/>
          <a:stretch/>
        </p:blipFill>
        <p:spPr>
          <a:xfrm>
            <a:off x="5708160" y="1917360"/>
            <a:ext cx="6959160" cy="42922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5695560" y="1598760"/>
            <a:ext cx="6984720" cy="471240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5488560" y="6030000"/>
            <a:ext cx="7398720" cy="91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900" spc="-1" strike="noStrike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recession velocity = H</a:t>
            </a:r>
            <a:r>
              <a:rPr b="0" lang="en-US" sz="3900" spc="-1" strike="noStrike" baseline="-500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0 </a:t>
            </a:r>
            <a:r>
              <a:rPr b="0" lang="en-US" sz="3900" spc="-1" strike="noStrike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* distance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Screen Shot 2016-07-03 at 4.33.12 PM.png" descr=""/>
          <p:cNvPicPr/>
          <p:nvPr/>
        </p:nvPicPr>
        <p:blipFill>
          <a:blip r:embed="rId4"/>
          <a:stretch/>
        </p:blipFill>
        <p:spPr>
          <a:xfrm>
            <a:off x="254880" y="5139720"/>
            <a:ext cx="5129280" cy="436176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5"/>
          <a:stretch/>
        </p:blipFill>
        <p:spPr>
          <a:xfrm>
            <a:off x="242280" y="4821120"/>
            <a:ext cx="5154480" cy="478188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640120" y="6923160"/>
            <a:ext cx="7398720" cy="263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342720" indent="-342360">
              <a:lnSpc>
                <a:spcPct val="100000"/>
              </a:lnSpc>
              <a:buBlip>
                <a:blip r:embed="rId6"/>
              </a:buBlip>
            </a:pPr>
            <a:r>
              <a:rPr b="0" lang="en-US" sz="38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Hubble studied the spectra of galaxies and found their distance using the doppler shift in their spectral lines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38800" y="-12240"/>
            <a:ext cx="1132668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Spectroscopic Redshifts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8371080" y="1927800"/>
            <a:ext cx="4575600" cy="725688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520560" indent="-520200">
              <a:lnSpc>
                <a:spcPct val="100000"/>
              </a:lnSpc>
              <a:buBlip>
                <a:blip r:embed="rId1"/>
              </a:buBlip>
            </a:pPr>
            <a:r>
              <a:rPr b="0" lang="en-US" sz="377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Use software to locate easily identifiable emission/absorption lines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520560" indent="-520200">
              <a:lnSpc>
                <a:spcPct val="100000"/>
              </a:lnSpc>
              <a:buBlip>
                <a:blip r:embed="rId2"/>
              </a:buBlip>
            </a:pPr>
            <a:r>
              <a:rPr b="0" lang="en-US" sz="377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Use observed wavelength and expected wavelength to determine redshift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520560" indent="-520200">
              <a:lnSpc>
                <a:spcPct val="100000"/>
              </a:lnSpc>
              <a:buBlip>
                <a:blip r:embed="rId3"/>
              </a:buBlip>
            </a:pPr>
            <a:r>
              <a:rPr b="0" lang="en-US" sz="3770" spc="-1" strike="noStrike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This is very expensive!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36" name="pasted-image.tiff" descr=""/>
          <p:cNvPicPr/>
          <p:nvPr/>
        </p:nvPicPr>
        <p:blipFill>
          <a:blip r:embed="rId4"/>
          <a:stretch/>
        </p:blipFill>
        <p:spPr>
          <a:xfrm>
            <a:off x="413640" y="2385720"/>
            <a:ext cx="7761960" cy="62092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5"/>
          <a:stretch/>
        </p:blipFill>
        <p:spPr>
          <a:xfrm>
            <a:off x="400680" y="2067120"/>
            <a:ext cx="7787160" cy="6629760"/>
          </a:xfrm>
          <a:prstGeom prst="rect">
            <a:avLst/>
          </a:prstGeom>
          <a:ln>
            <a:noFill/>
          </a:ln>
        </p:spPr>
      </p:pic>
      <p:pic>
        <p:nvPicPr>
          <p:cNvPr id="238" name="Screen Shot 2016-07-07 at 10.00.17 AM.png" descr=""/>
          <p:cNvPicPr/>
          <p:nvPr/>
        </p:nvPicPr>
        <p:blipFill>
          <a:blip r:embed="rId6"/>
          <a:stretch/>
        </p:blipFill>
        <p:spPr>
          <a:xfrm>
            <a:off x="5695920" y="3291120"/>
            <a:ext cx="1612440" cy="596520"/>
          </a:xfrm>
          <a:prstGeom prst="rect">
            <a:avLst/>
          </a:prstGeom>
          <a:ln w="25560">
            <a:solidFill>
              <a:srgbClr val="000000"/>
            </a:solidFill>
            <a:miter/>
          </a:ln>
        </p:spPr>
      </p:pic>
      <p:sp>
        <p:nvSpPr>
          <p:cNvPr id="239" name="CustomShape 3"/>
          <p:cNvSpPr/>
          <p:nvPr/>
        </p:nvSpPr>
        <p:spPr>
          <a:xfrm>
            <a:off x="2967480" y="8429400"/>
            <a:ext cx="2654280" cy="91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i="1" lang="en-US" sz="3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z = redshift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270080" y="6603840"/>
            <a:ext cx="10464480" cy="165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307160" y="649080"/>
            <a:ext cx="10401120" cy="5856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What is the expansion rate?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 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 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 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6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How do we measure it?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-72360" y="-265680"/>
            <a:ext cx="1314900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Cosmological Distance Ladder 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86" name="pasted-image.tiff" descr=""/>
          <p:cNvPicPr/>
          <p:nvPr/>
        </p:nvPicPr>
        <p:blipFill>
          <a:blip r:embed="rId1"/>
          <a:srcRect l="541" t="240" r="766" b="1834"/>
          <a:stretch/>
        </p:blipFill>
        <p:spPr>
          <a:xfrm>
            <a:off x="2476080" y="1999080"/>
            <a:ext cx="2723760" cy="7480080"/>
          </a:xfrm>
          <a:prstGeom prst="rect">
            <a:avLst/>
          </a:prstGeom>
          <a:ln w="12600"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4921920" y="1921320"/>
            <a:ext cx="3419640" cy="116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Galaxies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asted-image.tiff" descr=""/>
          <p:cNvPicPr/>
          <p:nvPr/>
        </p:nvPicPr>
        <p:blipFill>
          <a:blip r:embed="rId2"/>
          <a:srcRect l="212" t="302" r="265" b="321"/>
          <a:stretch/>
        </p:blipFill>
        <p:spPr>
          <a:xfrm>
            <a:off x="3362400" y="8680320"/>
            <a:ext cx="916200" cy="855000"/>
          </a:xfrm>
          <a:prstGeom prst="rect">
            <a:avLst/>
          </a:prstGeom>
          <a:ln w="12600"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5182560" y="8721720"/>
            <a:ext cx="1547280" cy="710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Earth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5147640" y="7773840"/>
            <a:ext cx="1100880" cy="710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5096160" y="6686640"/>
            <a:ext cx="5293800" cy="104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Stars Near The Solar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asted-image.png" descr=""/>
          <p:cNvPicPr/>
          <p:nvPr/>
        </p:nvPicPr>
        <p:blipFill>
          <a:blip r:embed="rId3"/>
          <a:srcRect l="8856" t="9318" r="9368" b="9418"/>
          <a:stretch/>
        </p:blipFill>
        <p:spPr>
          <a:xfrm>
            <a:off x="3477600" y="2010600"/>
            <a:ext cx="685440" cy="685800"/>
          </a:xfrm>
          <a:prstGeom prst="rect">
            <a:avLst/>
          </a:prstGeom>
          <a:ln w="12600">
            <a:noFill/>
          </a:ln>
        </p:spPr>
      </p:pic>
      <p:sp>
        <p:nvSpPr>
          <p:cNvPr id="93" name="CustomShape 6"/>
          <p:cNvSpPr/>
          <p:nvPr/>
        </p:nvSpPr>
        <p:spPr>
          <a:xfrm>
            <a:off x="4964760" y="3145680"/>
            <a:ext cx="6080400" cy="1517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Stars That Explode Predictably (Type Ia Supernovae)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asted-image.tiff" descr=""/>
          <p:cNvPicPr/>
          <p:nvPr/>
        </p:nvPicPr>
        <p:blipFill>
          <a:blip r:embed="rId4"/>
          <a:stretch/>
        </p:blipFill>
        <p:spPr>
          <a:xfrm>
            <a:off x="3296520" y="7633440"/>
            <a:ext cx="1047960" cy="990360"/>
          </a:xfrm>
          <a:prstGeom prst="rect">
            <a:avLst/>
          </a:prstGeom>
          <a:ln w="12600">
            <a:noFill/>
          </a:ln>
        </p:spPr>
      </p:pic>
      <p:sp>
        <p:nvSpPr>
          <p:cNvPr id="95" name="CustomShape 7"/>
          <p:cNvSpPr/>
          <p:nvPr/>
        </p:nvSpPr>
        <p:spPr>
          <a:xfrm>
            <a:off x="4240800" y="707940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8"/>
          <p:cNvSpPr/>
          <p:nvPr/>
        </p:nvSpPr>
        <p:spPr>
          <a:xfrm>
            <a:off x="3851640" y="694044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9"/>
          <p:cNvSpPr/>
          <p:nvPr/>
        </p:nvSpPr>
        <p:spPr>
          <a:xfrm>
            <a:off x="3385080" y="707940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10"/>
          <p:cNvSpPr/>
          <p:nvPr/>
        </p:nvSpPr>
        <p:spPr>
          <a:xfrm>
            <a:off x="3026520" y="694044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pasted-image.tiff" descr=""/>
          <p:cNvPicPr/>
          <p:nvPr/>
        </p:nvPicPr>
        <p:blipFill>
          <a:blip r:embed="rId5"/>
          <a:srcRect l="3926" t="3928" r="3990" b="5027"/>
          <a:stretch/>
        </p:blipFill>
        <p:spPr>
          <a:xfrm>
            <a:off x="3129840" y="3243960"/>
            <a:ext cx="1380960" cy="1351800"/>
          </a:xfrm>
          <a:prstGeom prst="rect">
            <a:avLst/>
          </a:prstGeom>
          <a:ln w="12600">
            <a:noFill/>
          </a:ln>
        </p:spPr>
      </p:pic>
      <p:pic>
        <p:nvPicPr>
          <p:cNvPr id="100" name="pasted-image.tiff" descr=""/>
          <p:cNvPicPr/>
          <p:nvPr/>
        </p:nvPicPr>
        <p:blipFill>
          <a:blip r:embed="rId6"/>
          <a:srcRect l="8110" t="72515" r="19475" b="3500"/>
          <a:stretch/>
        </p:blipFill>
        <p:spPr>
          <a:xfrm>
            <a:off x="3090600" y="5409720"/>
            <a:ext cx="1464120" cy="263880"/>
          </a:xfrm>
          <a:prstGeom prst="rect">
            <a:avLst/>
          </a:prstGeom>
          <a:ln w="12600">
            <a:noFill/>
          </a:ln>
        </p:spPr>
      </p:pic>
      <p:sp>
        <p:nvSpPr>
          <p:cNvPr id="101" name="CustomShape 11"/>
          <p:cNvSpPr/>
          <p:nvPr/>
        </p:nvSpPr>
        <p:spPr>
          <a:xfrm>
            <a:off x="4964760" y="4766400"/>
            <a:ext cx="6080400" cy="1517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Stars That Vary Predictably (Cepheid Variables)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-205560" y="1800"/>
            <a:ext cx="1300428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r>
              <a:rPr b="0" lang="en-US" sz="8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Ancient Universe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03" name="pasted-image.tiff" descr=""/>
          <p:cNvPicPr/>
          <p:nvPr/>
        </p:nvPicPr>
        <p:blipFill>
          <a:blip r:embed="rId1"/>
          <a:stretch/>
        </p:blipFill>
        <p:spPr>
          <a:xfrm>
            <a:off x="1362600" y="2094480"/>
            <a:ext cx="2111400" cy="266364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1349640" y="1775880"/>
            <a:ext cx="2136960" cy="308376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766080" y="4787640"/>
            <a:ext cx="3304440" cy="55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Aristotle 350 BC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4089600" y="1825560"/>
            <a:ext cx="8831880" cy="37501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378000" indent="-377640">
              <a:lnSpc>
                <a:spcPct val="100000"/>
              </a:lnSpc>
              <a:buBlip>
                <a:blip r:embed="rId3"/>
              </a:buBlip>
            </a:pPr>
            <a:r>
              <a:rPr b="0" lang="en-US" sz="3909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Stars and other “heavenly bodies” move on transparent spheres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78000" indent="-377640">
              <a:lnSpc>
                <a:spcPct val="100000"/>
              </a:lnSpc>
              <a:buBlip>
                <a:blip r:embed="rId4"/>
              </a:buBlip>
            </a:pPr>
            <a:r>
              <a:rPr b="0" lang="en-US" sz="3909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Earth is the center of the universe 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b="0" lang="en-US" sz="3909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 some creative geometry for this to </a:t>
            </a:r>
            <a:r>
              <a:rPr b="0" i="1" lang="en-US" sz="3909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almost</a:t>
            </a:r>
            <a:r>
              <a:rPr b="0" lang="en-US" sz="3909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work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07" name="pasted-image.tiff" descr=""/>
          <p:cNvPicPr/>
          <p:nvPr/>
        </p:nvPicPr>
        <p:blipFill>
          <a:blip r:embed="rId6"/>
          <a:stretch/>
        </p:blipFill>
        <p:spPr>
          <a:xfrm>
            <a:off x="1095480" y="5847480"/>
            <a:ext cx="2646000" cy="308376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7"/>
          <a:stretch/>
        </p:blipFill>
        <p:spPr>
          <a:xfrm>
            <a:off x="1082520" y="5528880"/>
            <a:ext cx="2671200" cy="3503880"/>
          </a:xfrm>
          <a:prstGeom prst="rect">
            <a:avLst/>
          </a:prstGeom>
          <a:ln>
            <a:noFill/>
          </a:ln>
        </p:spPr>
      </p:pic>
      <p:sp>
        <p:nvSpPr>
          <p:cNvPr id="109" name="CustomShape 4"/>
          <p:cNvSpPr/>
          <p:nvPr/>
        </p:nvSpPr>
        <p:spPr>
          <a:xfrm>
            <a:off x="56520" y="8971920"/>
            <a:ext cx="4723560" cy="55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Copernicus 1473 - 1543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4425480" y="5974560"/>
            <a:ext cx="3742200" cy="294588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42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You can be much less creative with geometry if the Sun is the center of the solar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pasted-image.tiff" descr=""/>
          <p:cNvPicPr/>
          <p:nvPr/>
        </p:nvPicPr>
        <p:blipFill>
          <a:blip r:embed="rId8"/>
          <a:stretch/>
        </p:blipFill>
        <p:spPr>
          <a:xfrm>
            <a:off x="8839440" y="5510880"/>
            <a:ext cx="3780360" cy="3873240"/>
          </a:xfrm>
          <a:prstGeom prst="rect">
            <a:avLst/>
          </a:prstGeom>
          <a:ln w="25560">
            <a:noFill/>
          </a:ln>
          <a:effectLst>
            <a:outerShdw algn="b" blurRad="254000" dir="5400000" dist="127000" kx="0" ky="0" rotWithShape="0" sx="100000" sy="100000">
              <a:srgbClr val="000000">
                <a:alpha val="70000"/>
              </a:srgbClr>
            </a:outerShdw>
          </a:effectLst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 1"/>
          <p:cNvSpPr/>
          <p:nvPr/>
        </p:nvSpPr>
        <p:spPr>
          <a:xfrm>
            <a:off x="2816280" y="6249240"/>
            <a:ext cx="6280560" cy="0"/>
          </a:xfrm>
          <a:prstGeom prst="line">
            <a:avLst/>
          </a:prstGeom>
          <a:ln cap="rnd" w="38160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2"/>
          <p:cNvSpPr/>
          <p:nvPr/>
        </p:nvSpPr>
        <p:spPr>
          <a:xfrm flipV="1">
            <a:off x="2771280" y="4450680"/>
            <a:ext cx="0" cy="1671480"/>
          </a:xfrm>
          <a:prstGeom prst="line">
            <a:avLst/>
          </a:prstGeom>
          <a:ln cap="rnd" w="38160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Line 3"/>
          <p:cNvSpPr/>
          <p:nvPr/>
        </p:nvSpPr>
        <p:spPr>
          <a:xfrm flipV="1">
            <a:off x="2861280" y="5841360"/>
            <a:ext cx="7628400" cy="2308680"/>
          </a:xfrm>
          <a:prstGeom prst="line">
            <a:avLst/>
          </a:prstGeom>
          <a:ln w="25560">
            <a:solidFill>
              <a:srgbClr val="38566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Line 4"/>
          <p:cNvSpPr/>
          <p:nvPr/>
        </p:nvSpPr>
        <p:spPr>
          <a:xfrm>
            <a:off x="2861280" y="4357800"/>
            <a:ext cx="7628400" cy="2344320"/>
          </a:xfrm>
          <a:prstGeom prst="line">
            <a:avLst/>
          </a:prstGeom>
          <a:ln w="25560">
            <a:solidFill>
              <a:srgbClr val="38566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"/>
          <p:cNvSpPr/>
          <p:nvPr/>
        </p:nvSpPr>
        <p:spPr>
          <a:xfrm>
            <a:off x="941040" y="4409640"/>
            <a:ext cx="3679920" cy="3681360"/>
          </a:xfrm>
          <a:prstGeom prst="ellipse">
            <a:avLst/>
          </a:prstGeom>
          <a:noFill/>
          <a:ln w="381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TextShape 6"/>
          <p:cNvSpPr txBox="1"/>
          <p:nvPr/>
        </p:nvSpPr>
        <p:spPr>
          <a:xfrm>
            <a:off x="-118080" y="254160"/>
            <a:ext cx="1313928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Ancients Had Trouble With Parallax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18" name="TextShape 7"/>
          <p:cNvSpPr txBox="1"/>
          <p:nvPr/>
        </p:nvSpPr>
        <p:spPr>
          <a:xfrm>
            <a:off x="950040" y="2535480"/>
            <a:ext cx="10464480" cy="16704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533520" indent="-533160">
              <a:lnSpc>
                <a:spcPct val="100000"/>
              </a:lnSpc>
              <a:buBlip>
                <a:blip r:embed="rId1"/>
              </a:buBlip>
            </a:pPr>
            <a:r>
              <a:rPr b="0" lang="en-US" sz="387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Stellar Parallax = The apparent motion of foreground stars relative to background stars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19" name="pasted-image.tiff" descr=""/>
          <p:cNvPicPr/>
          <p:nvPr/>
        </p:nvPicPr>
        <p:blipFill>
          <a:blip r:embed="rId2"/>
          <a:stretch/>
        </p:blipFill>
        <p:spPr>
          <a:xfrm>
            <a:off x="2379600" y="587124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20" name="pasted-image.tiff" descr=""/>
          <p:cNvPicPr/>
          <p:nvPr/>
        </p:nvPicPr>
        <p:blipFill>
          <a:blip r:embed="rId3"/>
          <a:srcRect l="212" t="302" r="247" b="321"/>
          <a:stretch/>
        </p:blipFill>
        <p:spPr>
          <a:xfrm>
            <a:off x="2546280" y="788076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21" name="CustomShape 8"/>
          <p:cNvSpPr/>
          <p:nvPr/>
        </p:nvSpPr>
        <p:spPr>
          <a:xfrm>
            <a:off x="8919720" y="6086160"/>
            <a:ext cx="352440" cy="3283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a91a5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9"/>
          <p:cNvSpPr/>
          <p:nvPr/>
        </p:nvSpPr>
        <p:spPr>
          <a:xfrm>
            <a:off x="10761840" y="71733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0"/>
          <p:cNvSpPr/>
          <p:nvPr/>
        </p:nvSpPr>
        <p:spPr>
          <a:xfrm>
            <a:off x="11195640" y="7149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1"/>
          <p:cNvSpPr/>
          <p:nvPr/>
        </p:nvSpPr>
        <p:spPr>
          <a:xfrm>
            <a:off x="10761840" y="6692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2"/>
          <p:cNvSpPr/>
          <p:nvPr/>
        </p:nvSpPr>
        <p:spPr>
          <a:xfrm>
            <a:off x="11015640" y="68864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3"/>
          <p:cNvSpPr/>
          <p:nvPr/>
        </p:nvSpPr>
        <p:spPr>
          <a:xfrm>
            <a:off x="11268720" y="6500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4"/>
          <p:cNvSpPr/>
          <p:nvPr/>
        </p:nvSpPr>
        <p:spPr>
          <a:xfrm>
            <a:off x="10661400" y="6212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5"/>
          <p:cNvSpPr/>
          <p:nvPr/>
        </p:nvSpPr>
        <p:spPr>
          <a:xfrm>
            <a:off x="10964880" y="6370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6"/>
          <p:cNvSpPr/>
          <p:nvPr/>
        </p:nvSpPr>
        <p:spPr>
          <a:xfrm>
            <a:off x="11195640" y="60480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7"/>
          <p:cNvSpPr/>
          <p:nvPr/>
        </p:nvSpPr>
        <p:spPr>
          <a:xfrm>
            <a:off x="10761840" y="57942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8"/>
          <p:cNvSpPr/>
          <p:nvPr/>
        </p:nvSpPr>
        <p:spPr>
          <a:xfrm>
            <a:off x="10661400" y="546408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9"/>
          <p:cNvSpPr/>
          <p:nvPr/>
        </p:nvSpPr>
        <p:spPr>
          <a:xfrm>
            <a:off x="11195640" y="5590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0"/>
          <p:cNvSpPr/>
          <p:nvPr/>
        </p:nvSpPr>
        <p:spPr>
          <a:xfrm>
            <a:off x="10964880" y="5375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1"/>
          <p:cNvSpPr/>
          <p:nvPr/>
        </p:nvSpPr>
        <p:spPr>
          <a:xfrm>
            <a:off x="10761840" y="49561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2"/>
          <p:cNvSpPr/>
          <p:nvPr/>
        </p:nvSpPr>
        <p:spPr>
          <a:xfrm>
            <a:off x="11195640" y="50828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3"/>
          <p:cNvSpPr/>
          <p:nvPr/>
        </p:nvSpPr>
        <p:spPr>
          <a:xfrm>
            <a:off x="11015640" y="4701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pasted-image.tiff" descr=""/>
          <p:cNvPicPr/>
          <p:nvPr/>
        </p:nvPicPr>
        <p:blipFill>
          <a:blip r:embed="rId4"/>
          <a:srcRect l="212" t="302" r="247" b="321"/>
          <a:stretch/>
        </p:blipFill>
        <p:spPr>
          <a:xfrm>
            <a:off x="2546280" y="41821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38" name="CustomShape 24"/>
          <p:cNvSpPr/>
          <p:nvPr/>
        </p:nvSpPr>
        <p:spPr>
          <a:xfrm>
            <a:off x="800640" y="7632720"/>
            <a:ext cx="1581480" cy="104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January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5"/>
          <p:cNvSpPr/>
          <p:nvPr/>
        </p:nvSpPr>
        <p:spPr>
          <a:xfrm>
            <a:off x="898920" y="4114440"/>
            <a:ext cx="915120" cy="57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July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asted-image.tiff" descr=""/>
          <p:cNvPicPr/>
          <p:nvPr/>
        </p:nvPicPr>
        <p:blipFill>
          <a:blip r:embed="rId5"/>
          <a:srcRect l="39770" t="65663" r="37032" b="16881"/>
          <a:stretch/>
        </p:blipFill>
        <p:spPr>
          <a:xfrm>
            <a:off x="6748200" y="8217000"/>
            <a:ext cx="2332080" cy="758520"/>
          </a:xfrm>
          <a:prstGeom prst="rect">
            <a:avLst/>
          </a:prstGeom>
          <a:ln w="12600">
            <a:noFill/>
          </a:ln>
        </p:spPr>
      </p:pic>
      <p:pic>
        <p:nvPicPr>
          <p:cNvPr id="141" name="pasted-image.tiff" descr=""/>
          <p:cNvPicPr/>
          <p:nvPr/>
        </p:nvPicPr>
        <p:blipFill>
          <a:blip r:embed="rId6"/>
          <a:srcRect l="39588" t="19807" r="36887" b="62290"/>
          <a:stretch/>
        </p:blipFill>
        <p:spPr>
          <a:xfrm>
            <a:off x="9407880" y="8209440"/>
            <a:ext cx="2352240" cy="774000"/>
          </a:xfrm>
          <a:prstGeom prst="rect">
            <a:avLst/>
          </a:prstGeom>
          <a:ln w="12600">
            <a:noFill/>
          </a:ln>
        </p:spPr>
      </p:pic>
      <p:sp>
        <p:nvSpPr>
          <p:cNvPr id="142" name="CustomShape 26"/>
          <p:cNvSpPr/>
          <p:nvPr/>
        </p:nvSpPr>
        <p:spPr>
          <a:xfrm>
            <a:off x="7123320" y="8721720"/>
            <a:ext cx="1581480" cy="104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January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7"/>
          <p:cNvSpPr/>
          <p:nvPr/>
        </p:nvSpPr>
        <p:spPr>
          <a:xfrm>
            <a:off x="10126800" y="8957880"/>
            <a:ext cx="915120" cy="57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July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5480" y="-25920"/>
            <a:ext cx="1297332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First Parallax Measurement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619920" y="2043720"/>
            <a:ext cx="7508520" cy="67021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Measured by Friedrich Wilhelm Bessel in 1838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Determined that the star 61 Cygni has a parallax of 0.314</a:t>
            </a: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</a:t>
            </a: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or ~700,000 AU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true value is 0.287</a:t>
            </a: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</a:t>
            </a: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, but Bessel got pretty close!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46" name="pasted-image.png" descr=""/>
          <p:cNvPicPr/>
          <p:nvPr/>
        </p:nvPicPr>
        <p:blipFill>
          <a:blip r:embed="rId4"/>
          <a:stretch/>
        </p:blipFill>
        <p:spPr>
          <a:xfrm>
            <a:off x="8503200" y="2454480"/>
            <a:ext cx="3809520" cy="55242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8490600" y="2135880"/>
            <a:ext cx="3835080" cy="594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 1"/>
          <p:cNvSpPr/>
          <p:nvPr/>
        </p:nvSpPr>
        <p:spPr>
          <a:xfrm flipV="1">
            <a:off x="3030840" y="2192760"/>
            <a:ext cx="0" cy="1671840"/>
          </a:xfrm>
          <a:prstGeom prst="line">
            <a:avLst/>
          </a:prstGeom>
          <a:ln cap="rnd" w="38160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2"/>
          <p:cNvSpPr/>
          <p:nvPr/>
        </p:nvSpPr>
        <p:spPr>
          <a:xfrm>
            <a:off x="3075840" y="3991320"/>
            <a:ext cx="6280920" cy="0"/>
          </a:xfrm>
          <a:prstGeom prst="line">
            <a:avLst/>
          </a:prstGeom>
          <a:ln cap="rnd" w="38160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TextShape 3"/>
          <p:cNvSpPr txBox="1"/>
          <p:nvPr/>
        </p:nvSpPr>
        <p:spPr>
          <a:xfrm>
            <a:off x="718920" y="-25920"/>
            <a:ext cx="1161792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How Useful is Parallax?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51" name="Line 4"/>
          <p:cNvSpPr/>
          <p:nvPr/>
        </p:nvSpPr>
        <p:spPr>
          <a:xfrm flipV="1">
            <a:off x="3140640" y="3567960"/>
            <a:ext cx="7628400" cy="2308680"/>
          </a:xfrm>
          <a:prstGeom prst="line">
            <a:avLst/>
          </a:prstGeom>
          <a:ln w="25560">
            <a:solidFill>
              <a:srgbClr val="38566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Line 5"/>
          <p:cNvSpPr/>
          <p:nvPr/>
        </p:nvSpPr>
        <p:spPr>
          <a:xfrm>
            <a:off x="3140640" y="2084400"/>
            <a:ext cx="7628400" cy="2344680"/>
          </a:xfrm>
          <a:prstGeom prst="line">
            <a:avLst/>
          </a:prstGeom>
          <a:ln w="25560">
            <a:solidFill>
              <a:srgbClr val="38566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6"/>
          <p:cNvSpPr/>
          <p:nvPr/>
        </p:nvSpPr>
        <p:spPr>
          <a:xfrm>
            <a:off x="1220400" y="2136240"/>
            <a:ext cx="3679920" cy="3681360"/>
          </a:xfrm>
          <a:prstGeom prst="ellipse">
            <a:avLst/>
          </a:prstGeom>
          <a:noFill/>
          <a:ln w="381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pasted-image.tiff" descr=""/>
          <p:cNvPicPr/>
          <p:nvPr/>
        </p:nvPicPr>
        <p:blipFill>
          <a:blip r:embed="rId1"/>
          <a:stretch/>
        </p:blipFill>
        <p:spPr>
          <a:xfrm>
            <a:off x="2658960" y="359784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55" name="pasted-image.tiff" descr=""/>
          <p:cNvPicPr/>
          <p:nvPr/>
        </p:nvPicPr>
        <p:blipFill>
          <a:blip r:embed="rId2"/>
          <a:srcRect l="212" t="302" r="247" b="321"/>
          <a:stretch/>
        </p:blipFill>
        <p:spPr>
          <a:xfrm>
            <a:off x="2826000" y="56077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56" name="CustomShape 7"/>
          <p:cNvSpPr/>
          <p:nvPr/>
        </p:nvSpPr>
        <p:spPr>
          <a:xfrm>
            <a:off x="9199440" y="3813120"/>
            <a:ext cx="352440" cy="3283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a91a5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8"/>
          <p:cNvSpPr/>
          <p:nvPr/>
        </p:nvSpPr>
        <p:spPr>
          <a:xfrm>
            <a:off x="11041200" y="4899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9"/>
          <p:cNvSpPr/>
          <p:nvPr/>
        </p:nvSpPr>
        <p:spPr>
          <a:xfrm>
            <a:off x="11475000" y="4876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0"/>
          <p:cNvSpPr/>
          <p:nvPr/>
        </p:nvSpPr>
        <p:spPr>
          <a:xfrm>
            <a:off x="11041200" y="44193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1"/>
          <p:cNvSpPr/>
          <p:nvPr/>
        </p:nvSpPr>
        <p:spPr>
          <a:xfrm>
            <a:off x="11295360" y="46130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2"/>
          <p:cNvSpPr/>
          <p:nvPr/>
        </p:nvSpPr>
        <p:spPr>
          <a:xfrm>
            <a:off x="11548080" y="42271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3"/>
          <p:cNvSpPr/>
          <p:nvPr/>
        </p:nvSpPr>
        <p:spPr>
          <a:xfrm>
            <a:off x="10940760" y="3938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4"/>
          <p:cNvSpPr/>
          <p:nvPr/>
        </p:nvSpPr>
        <p:spPr>
          <a:xfrm>
            <a:off x="11244240" y="4097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5"/>
          <p:cNvSpPr/>
          <p:nvPr/>
        </p:nvSpPr>
        <p:spPr>
          <a:xfrm>
            <a:off x="11475000" y="3774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6"/>
          <p:cNvSpPr/>
          <p:nvPr/>
        </p:nvSpPr>
        <p:spPr>
          <a:xfrm>
            <a:off x="11041200" y="3520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7"/>
          <p:cNvSpPr/>
          <p:nvPr/>
        </p:nvSpPr>
        <p:spPr>
          <a:xfrm>
            <a:off x="10940760" y="319068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8"/>
          <p:cNvSpPr/>
          <p:nvPr/>
        </p:nvSpPr>
        <p:spPr>
          <a:xfrm>
            <a:off x="11475000" y="3317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9"/>
          <p:cNvSpPr/>
          <p:nvPr/>
        </p:nvSpPr>
        <p:spPr>
          <a:xfrm>
            <a:off x="11244240" y="3101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0"/>
          <p:cNvSpPr/>
          <p:nvPr/>
        </p:nvSpPr>
        <p:spPr>
          <a:xfrm>
            <a:off x="11041200" y="26827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1"/>
          <p:cNvSpPr/>
          <p:nvPr/>
        </p:nvSpPr>
        <p:spPr>
          <a:xfrm>
            <a:off x="11475000" y="2809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2"/>
          <p:cNvSpPr/>
          <p:nvPr/>
        </p:nvSpPr>
        <p:spPr>
          <a:xfrm>
            <a:off x="11295360" y="2428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pasted-image.tiff" descr=""/>
          <p:cNvPicPr/>
          <p:nvPr/>
        </p:nvPicPr>
        <p:blipFill>
          <a:blip r:embed="rId3"/>
          <a:srcRect l="212" t="302" r="247" b="321"/>
          <a:stretch/>
        </p:blipFill>
        <p:spPr>
          <a:xfrm>
            <a:off x="2826000" y="19087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73" name="CustomShape 23"/>
          <p:cNvSpPr/>
          <p:nvPr/>
        </p:nvSpPr>
        <p:spPr>
          <a:xfrm>
            <a:off x="7920000" y="3573000"/>
            <a:ext cx="38880" cy="425160"/>
          </a:xfrm>
          <a:custGeom>
            <a:avLst/>
            <a:gdLst/>
            <a:ahLst/>
            <a:rect l="l" t="t" r="r" b="b"/>
            <a:pathLst>
              <a:path w="16201" h="21600">
                <a:moveTo>
                  <a:pt x="15620" y="21600"/>
                </a:moveTo>
                <a:cubicBezTo>
                  <a:pt x="-5399" y="13389"/>
                  <a:pt x="-5205" y="6189"/>
                  <a:pt x="16201" y="0"/>
                </a:cubicBezTo>
              </a:path>
            </a:pathLst>
          </a:custGeom>
          <a:noFill/>
          <a:ln w="255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4"/>
          <p:cNvSpPr/>
          <p:nvPr/>
        </p:nvSpPr>
        <p:spPr>
          <a:xfrm>
            <a:off x="1892880" y="2719440"/>
            <a:ext cx="1090080" cy="618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 </a:t>
            </a:r>
            <a:r>
              <a:rPr b="0" lang="en-US" sz="29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5"/>
          <p:cNvSpPr/>
          <p:nvPr/>
        </p:nvSpPr>
        <p:spPr>
          <a:xfrm>
            <a:off x="5474160" y="3947400"/>
            <a:ext cx="376920" cy="618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6"/>
          <p:cNvSpPr/>
          <p:nvPr/>
        </p:nvSpPr>
        <p:spPr>
          <a:xfrm>
            <a:off x="7521480" y="3435120"/>
            <a:ext cx="360360" cy="618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7"/>
          <p:cNvSpPr/>
          <p:nvPr/>
        </p:nvSpPr>
        <p:spPr>
          <a:xfrm>
            <a:off x="4274640" y="5456160"/>
            <a:ext cx="9245520" cy="61992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If θ = 1</a:t>
            </a:r>
            <a:r>
              <a:rPr b="0" lang="en-US" sz="34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”,</a:t>
            </a:r>
            <a:r>
              <a:rPr b="0" lang="en-US" sz="34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then d = 206,265 AU = 1 Parsec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8"/>
          <p:cNvSpPr txBox="1"/>
          <p:nvPr/>
        </p:nvSpPr>
        <p:spPr>
          <a:xfrm>
            <a:off x="120600" y="6238440"/>
            <a:ext cx="12763080" cy="34045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546120" indent="-545760">
              <a:lnSpc>
                <a:spcPct val="100000"/>
              </a:lnSpc>
              <a:buBlip>
                <a:blip r:embed="rId4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As the parallax angle gets smaller and smaller, errors dominate the measurement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546120" indent="-545760">
              <a:lnSpc>
                <a:spcPct val="100000"/>
              </a:lnSpc>
              <a:buBlip>
                <a:blip r:embed="rId5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Parallax cannot be measured beyond a few hundred parsecs 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-150480" y="-185040"/>
            <a:ext cx="1330560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Outside Our Neighborhood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46240" y="1747080"/>
            <a:ext cx="12511800" cy="36583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Brighter stars are not necessarily closer than fainter stars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 some way to relate apparent magnitude (a measured quantity) to absolute magnitude (a physical property)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81" name="pasted-image.tiff" descr=""/>
          <p:cNvPicPr/>
          <p:nvPr/>
        </p:nvPicPr>
        <p:blipFill>
          <a:blip r:embed="rId3"/>
          <a:stretch/>
        </p:blipFill>
        <p:spPr>
          <a:xfrm>
            <a:off x="11192040" y="711180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82" name="pasted-image.tiff" descr=""/>
          <p:cNvPicPr/>
          <p:nvPr/>
        </p:nvPicPr>
        <p:blipFill>
          <a:blip r:embed="rId4"/>
          <a:srcRect l="212" t="302" r="300" b="283"/>
          <a:stretch/>
        </p:blipFill>
        <p:spPr>
          <a:xfrm>
            <a:off x="2101680" y="7043040"/>
            <a:ext cx="959760" cy="896040"/>
          </a:xfrm>
          <a:prstGeom prst="rect">
            <a:avLst/>
          </a:prstGeom>
          <a:ln w="12600">
            <a:noFill/>
          </a:ln>
        </p:spPr>
      </p:pic>
      <p:sp>
        <p:nvSpPr>
          <p:cNvPr id="183" name="CustomShape 3"/>
          <p:cNvSpPr/>
          <p:nvPr/>
        </p:nvSpPr>
        <p:spPr>
          <a:xfrm>
            <a:off x="1009440" y="7204680"/>
            <a:ext cx="433440" cy="57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4"/>
          <p:cNvSpPr/>
          <p:nvPr/>
        </p:nvSpPr>
        <p:spPr>
          <a:xfrm>
            <a:off x="3227400" y="7458840"/>
            <a:ext cx="7798680" cy="0"/>
          </a:xfrm>
          <a:prstGeom prst="line">
            <a:avLst/>
          </a:prstGeom>
          <a:ln w="38160">
            <a:solidFill>
              <a:srgbClr val="38566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pasted-image.tiff" descr=""/>
          <p:cNvPicPr/>
          <p:nvPr/>
        </p:nvPicPr>
        <p:blipFill>
          <a:blip r:embed="rId5"/>
          <a:stretch/>
        </p:blipFill>
        <p:spPr>
          <a:xfrm>
            <a:off x="5639400" y="834588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86" name="pasted-image.tiff" descr=""/>
          <p:cNvPicPr/>
          <p:nvPr/>
        </p:nvPicPr>
        <p:blipFill>
          <a:blip r:embed="rId6"/>
          <a:srcRect l="212" t="302" r="300" b="283"/>
          <a:stretch/>
        </p:blipFill>
        <p:spPr>
          <a:xfrm>
            <a:off x="2101680" y="8277120"/>
            <a:ext cx="959760" cy="896040"/>
          </a:xfrm>
          <a:prstGeom prst="rect">
            <a:avLst/>
          </a:prstGeom>
          <a:ln w="12600">
            <a:noFill/>
          </a:ln>
        </p:spPr>
      </p:pic>
      <p:sp>
        <p:nvSpPr>
          <p:cNvPr id="187" name="Line 5"/>
          <p:cNvSpPr/>
          <p:nvPr/>
        </p:nvSpPr>
        <p:spPr>
          <a:xfrm>
            <a:off x="3144240" y="8724960"/>
            <a:ext cx="2412000" cy="0"/>
          </a:xfrm>
          <a:prstGeom prst="line">
            <a:avLst/>
          </a:prstGeom>
          <a:ln w="38160">
            <a:solidFill>
              <a:srgbClr val="38566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6"/>
          <p:cNvSpPr/>
          <p:nvPr/>
        </p:nvSpPr>
        <p:spPr>
          <a:xfrm>
            <a:off x="1009440" y="8438760"/>
            <a:ext cx="433440" cy="57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3719880" y="8507880"/>
            <a:ext cx="1079280" cy="104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10 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678240" y="5913000"/>
            <a:ext cx="9806040" cy="104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i="1" lang="en-US" sz="3100" spc="-1" strike="noStrike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Reminder about the astronomical magnitude system: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4933440" y="7216560"/>
            <a:ext cx="3137400" cy="104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few hundred 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270080" y="2484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 Variables</a:t>
            </a:r>
            <a:endParaRPr b="0" lang="en-US" sz="40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66960" y="1858320"/>
            <a:ext cx="12870360" cy="34182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marL="635040" indent="-634680">
              <a:lnSpc>
                <a:spcPct val="100000"/>
              </a:lnSpc>
              <a:buBlip>
                <a:blip r:embed="rId1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In the early 1900’s Henrietta Swan Leavitt began studying variable stars at Harvard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b="0" lang="en-US" sz="46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She found the relationship between the period of variation and the luminosity of the star</a:t>
            </a:r>
            <a:endParaRPr b="0" lang="en-US" sz="4600" spc="-1" strike="noStrike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94" name="pasted-image.png" descr=""/>
          <p:cNvPicPr/>
          <p:nvPr/>
        </p:nvPicPr>
        <p:blipFill>
          <a:blip r:embed="rId3"/>
          <a:stretch/>
        </p:blipFill>
        <p:spPr>
          <a:xfrm>
            <a:off x="477000" y="5465160"/>
            <a:ext cx="2868120" cy="374724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4"/>
          <a:stretch/>
        </p:blipFill>
        <p:spPr>
          <a:xfrm>
            <a:off x="464400" y="5146560"/>
            <a:ext cx="2893680" cy="4167720"/>
          </a:xfrm>
          <a:prstGeom prst="rect">
            <a:avLst/>
          </a:prstGeom>
          <a:ln>
            <a:noFill/>
          </a:ln>
        </p:spPr>
      </p:pic>
      <p:sp>
        <p:nvSpPr>
          <p:cNvPr id="196" name="Line 3"/>
          <p:cNvSpPr/>
          <p:nvPr/>
        </p:nvSpPr>
        <p:spPr>
          <a:xfrm flipV="1">
            <a:off x="8715240" y="5720400"/>
            <a:ext cx="0" cy="303768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Line 4"/>
          <p:cNvSpPr/>
          <p:nvPr/>
        </p:nvSpPr>
        <p:spPr>
          <a:xfrm>
            <a:off x="8422200" y="8567280"/>
            <a:ext cx="4190040" cy="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Line 5"/>
          <p:cNvSpPr/>
          <p:nvPr/>
        </p:nvSpPr>
        <p:spPr>
          <a:xfrm flipV="1">
            <a:off x="9147600" y="6404760"/>
            <a:ext cx="3154680" cy="1668960"/>
          </a:xfrm>
          <a:prstGeom prst="line">
            <a:avLst/>
          </a:prstGeom>
          <a:ln w="63360">
            <a:solidFill>
              <a:srgbClr val="a91a5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6"/>
          <p:cNvSpPr/>
          <p:nvPr/>
        </p:nvSpPr>
        <p:spPr>
          <a:xfrm>
            <a:off x="10069200" y="8419320"/>
            <a:ext cx="1311840" cy="104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Period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 rot="16200000">
            <a:off x="7113600" y="6260760"/>
            <a:ext cx="2229840" cy="151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100" spc="-1" strike="noStrike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Absolute Magnitude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9206280" y="5396760"/>
            <a:ext cx="3038040" cy="61992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400" spc="-1" strike="noStrike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Leavitt’s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pasted-image.tiff" descr=""/>
          <p:cNvPicPr/>
          <p:nvPr/>
        </p:nvPicPr>
        <p:blipFill>
          <a:blip r:embed="rId5"/>
          <a:stretch/>
        </p:blipFill>
        <p:spPr>
          <a:xfrm>
            <a:off x="3642120" y="5811480"/>
            <a:ext cx="4105080" cy="337644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6"/>
          <a:stretch/>
        </p:blipFill>
        <p:spPr>
          <a:xfrm>
            <a:off x="3629520" y="5492880"/>
            <a:ext cx="4130280" cy="379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2016-10-31T19:09:36Z</dcterms:modified>
  <cp:revision>1</cp:revision>
  <dc:subject/>
  <dc:title/>
</cp:coreProperties>
</file>